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86400-DACC-4D25-8ED6-0BB0DDA255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A3541-588F-431B-83DF-F51DE10EA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439B0-E969-4C56-9083-F39E5E48D5C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77DA4-B19A-4C50-9989-3ACE16B5F07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EDCEF-B0CE-4661-A0A9-D4436BA1EAE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A69CF-A8EA-4326-92A5-6B307CB5878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25842-76FE-4E1A-9FE8-0C9016922F2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A79C6-2EA9-477D-AE08-49D2B8CAF9D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3D25B-DAA3-478C-8A40-E382BE2A0B9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3BB15-F7F6-4DE6-AB98-3D7DEF9BB1C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32C18-EB56-4771-8911-399C17A927E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BD1F5-E0CC-41E4-880A-870FE0F3319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22E88-FAEC-4900-B6B7-DA7CF3F01D4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CC763-B70D-4230-A6EC-8FDC0A0CEF0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DD6C2-72B4-4243-A0C2-B1E82FECE42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707C5-43AE-4288-9849-18A51CDED38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63B60-0FE0-414F-8FAC-92D5B57E4D6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233AE-D1DA-449E-8287-56523FAF21A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EB1E1-556D-4813-9DFF-A2239E77615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405A6-4897-45AC-9BAF-63371B220B4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DB0BA-58A8-4F8A-B4C7-7AA8F5120BF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28E6F-3BF0-4E66-B861-4FE534291D3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A8367-B6C5-443D-AFB6-0EDAA0B26E84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2E58B-D71F-4552-BC75-B826A0B95CF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FA98B-192B-4A67-A932-0EEA1583547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F18BA-7DB9-4AC5-8E83-2F78AE2A753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0E6B7-9190-407F-81E3-C1C14777138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C95A9-384F-42B8-87A4-043F6E8A5AF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462F9-444A-46E8-972F-91F3DBDDB5A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D4ED9-F951-49E8-98F2-BCD52BA401A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34C4F-7595-4978-9AD5-E808741D1C8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C727A-1B4F-443B-B609-E7C3282A848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A57A-78A2-48C1-A43D-4BA59117AD26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983B-19D5-4A43-AD88-6CBD1EB6D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Legal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543800" cy="40386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‘A Fair and Accurate Representation of the Scene’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Authentic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Relevant &amp; Material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More Probative then Prejudicial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Distance Relationships</a:t>
            </a:r>
          </a:p>
        </p:txBody>
      </p:sp>
      <p:pic>
        <p:nvPicPr>
          <p:cNvPr id="73731" name="Content Placeholder 4" descr="GunCombo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1905000"/>
            <a:ext cx="5413375" cy="4953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Distance Relationships</a:t>
            </a:r>
          </a:p>
        </p:txBody>
      </p:sp>
      <p:pic>
        <p:nvPicPr>
          <p:cNvPr id="74755" name="Picture 4" descr="CasingCombo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905000"/>
            <a:ext cx="6604000" cy="4953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Distance Relationships</a:t>
            </a:r>
          </a:p>
        </p:txBody>
      </p:sp>
      <p:pic>
        <p:nvPicPr>
          <p:cNvPr id="75779" name="Picture 4" descr="KnifeCom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1905000"/>
            <a:ext cx="568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Focus/ Depth of Field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AutoNum type="arabicParenR"/>
              <a:defRPr/>
            </a:pPr>
            <a:endParaRPr lang="en-US" dirty="0" smtClean="0">
              <a:solidFill>
                <a:schemeClr val="hlink"/>
              </a:solidFill>
            </a:endParaRPr>
          </a:p>
          <a:p>
            <a:pPr marL="609600" indent="-609600" algn="ctr" eaLnBrk="1" hangingPunct="1">
              <a:buFont typeface="Wingdings" pitchFamily="2" charset="2"/>
              <a:buAutoNum type="arabicParenR"/>
              <a:defRPr/>
            </a:pPr>
            <a:endParaRPr lang="en-US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C000"/>
                </a:solidFill>
              </a:rPr>
              <a:t>F/Stop selection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C000"/>
                </a:solidFill>
              </a:rPr>
              <a:t>Focal Length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C000"/>
                </a:solidFill>
              </a:rPr>
              <a:t>Camera to Subject Distance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Focus/ Depth of Field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7828" name="Picture 4" descr="F-Stop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71628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Focus/ Depth of Field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8852" name="Picture 4" descr="203_03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191000"/>
            <a:ext cx="3962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203_03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38957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203_03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524000"/>
            <a:ext cx="39624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Focus/ Depth of Field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9876" name="Picture 4" descr="ShellCombo"/>
          <p:cNvPicPr>
            <a:picLocks noChangeAspect="1" noChangeArrowheads="1"/>
          </p:cNvPicPr>
          <p:nvPr/>
        </p:nvPicPr>
        <p:blipFill>
          <a:blip r:embed="rId3"/>
          <a:srcRect l="2168"/>
          <a:stretch>
            <a:fillRect/>
          </a:stretch>
        </p:blipFill>
        <p:spPr bwMode="auto">
          <a:xfrm>
            <a:off x="2286000" y="1524000"/>
            <a:ext cx="40862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Focus/ Depth of Field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0900" name="Picture 5" descr="Pawns-interp"/>
          <p:cNvPicPr>
            <a:picLocks noChangeAspect="1" noChangeArrowheads="1"/>
          </p:cNvPicPr>
          <p:nvPr/>
        </p:nvPicPr>
        <p:blipFill>
          <a:blip r:embed="rId3"/>
          <a:srcRect l="23891" r="12401"/>
          <a:stretch>
            <a:fillRect/>
          </a:stretch>
        </p:blipFill>
        <p:spPr bwMode="auto">
          <a:xfrm>
            <a:off x="3200400" y="1600200"/>
            <a:ext cx="243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Size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1924" name="Picture 5" descr="LabeledScal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71650"/>
            <a:ext cx="5410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6" descr="2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63900"/>
            <a:ext cx="54102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Size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3429000"/>
            <a:ext cx="5943600" cy="26971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2948" name="Picture 6" descr="IMG_26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06875"/>
            <a:ext cx="48434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7" descr="IMG_26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8" descr="IMG_2619cr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343400"/>
            <a:ext cx="37338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9" descr="IMG_2618cr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371600"/>
            <a:ext cx="3733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Legal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543800" cy="40386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‘A Fair and Accurate Representation of the Scene’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	*  Exposure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	*  Color Accuracy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	*  Distance Relationships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	*  Focus/ Depth of Field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	*  Size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Size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3972" name="Picture 4" descr="2006_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33528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2006_0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105400"/>
            <a:ext cx="17605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 descr="2006_00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600200"/>
            <a:ext cx="43640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Size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4996" name="Picture 4" descr="NickelCombo2inte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00200"/>
            <a:ext cx="4981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Authentic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‘As Found,’  ‘As is’ or ‘in situ.’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Not a recreation or a simulation unless expressly indicated as such,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Relevant &amp; Material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Pertains to a fact still in dispute.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Tending to prove or disprove a fact  still at issue.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More Probative than Prejudicial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88068" name="Picture 2" descr="F:\Figure L.4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7473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More Probative than Prejudicial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89092" name="Picture 4" descr="IMG_15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362200"/>
            <a:ext cx="5829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More Probative than Prejudicial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90116" name="Picture 5" descr="IMG_1572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5829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More Probative than Prejudicial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91140" name="Picture 4" descr="Image41InterpCrop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09800"/>
            <a:ext cx="3124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More Probative than Prejudicial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92164" name="Picture 5" descr="Image41InterpFill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57400"/>
            <a:ext cx="4572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More Probative than Prejudicial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93188" name="Picture 4" descr="Image34-2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57400"/>
            <a:ext cx="32766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543800" cy="40386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Normally gross overexposures and under exposures can cause an image to be inadmissible.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Unless the only appropriate exposure is an </a:t>
            </a:r>
            <a:r>
              <a:rPr lang="en-US" dirty="0" smtClean="0">
                <a:solidFill>
                  <a:srgbClr val="FFFF00"/>
                </a:solidFill>
              </a:rPr>
              <a:t>underexposure or overexposure.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More Probative than Prejudicial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543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94212" name="Picture 5" descr="SensitiveCombo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574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Color Accuracy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*  Capture the color correctly: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	1.  Midday sun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	2.  Electronic Flash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	3.  Use appropriate White Balance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*  Ensure the proper colors are printed.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Color Accuracy</a:t>
            </a:r>
          </a:p>
        </p:txBody>
      </p:sp>
      <p:pic>
        <p:nvPicPr>
          <p:cNvPr id="68611" name="Picture 5" descr="WB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1905000"/>
            <a:ext cx="6205538" cy="47244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5775325" y="3232150"/>
            <a:ext cx="298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00"/>
              </a:solidFill>
            </a:endParaRP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Color Accuracy</a:t>
            </a:r>
          </a:p>
        </p:txBody>
      </p:sp>
      <p:pic>
        <p:nvPicPr>
          <p:cNvPr id="69636" name="Picture 5" descr="CoinsFl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 descr="CoinsFl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26720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8" descr="CoinsTungs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6720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59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2057400"/>
            <a:ext cx="2628900" cy="1752600"/>
          </a:xfrm>
          <a:prstGeom prst="rect">
            <a:avLst/>
          </a:prstGeom>
        </p:spPr>
      </p:pic>
      <p:pic>
        <p:nvPicPr>
          <p:cNvPr id="9" name="Picture 8" descr="IMG_5909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5851" y="2057400"/>
            <a:ext cx="2668149" cy="17698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Color Accuracy</a:t>
            </a:r>
          </a:p>
        </p:txBody>
      </p:sp>
      <p:pic>
        <p:nvPicPr>
          <p:cNvPr id="70659" name="Picture 2" descr="F:\CarComb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5100" y="1857375"/>
            <a:ext cx="6261100" cy="46958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Color Accuracy</a:t>
            </a:r>
          </a:p>
        </p:txBody>
      </p:sp>
      <p:pic>
        <p:nvPicPr>
          <p:cNvPr id="71683" name="Picture 2" descr="F:\CoatCombo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2667000"/>
            <a:ext cx="7489825" cy="32004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Color Accuracy</a:t>
            </a:r>
          </a:p>
        </p:txBody>
      </p:sp>
      <p:pic>
        <p:nvPicPr>
          <p:cNvPr id="72707" name="Picture 5" descr="2ColorScale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1909763"/>
            <a:ext cx="3505200" cy="494823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225</Words>
  <Application>Microsoft Office PowerPoint</Application>
  <PresentationFormat>On-screen Show (4:3)</PresentationFormat>
  <Paragraphs>90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Legal Issues</vt:lpstr>
      <vt:lpstr>Legal Issues</vt:lpstr>
      <vt:lpstr>Exposure</vt:lpstr>
      <vt:lpstr>Color Accuracy</vt:lpstr>
      <vt:lpstr>Color Accuracy</vt:lpstr>
      <vt:lpstr>Color Accuracy</vt:lpstr>
      <vt:lpstr>Color Accuracy</vt:lpstr>
      <vt:lpstr>Color Accuracy</vt:lpstr>
      <vt:lpstr>Color Accuracy</vt:lpstr>
      <vt:lpstr>Distance Relationships</vt:lpstr>
      <vt:lpstr>Distance Relationships</vt:lpstr>
      <vt:lpstr>Distance Relationships</vt:lpstr>
      <vt:lpstr>Focus/ Depth of Field</vt:lpstr>
      <vt:lpstr>Focus/ Depth of Field</vt:lpstr>
      <vt:lpstr>Focus/ Depth of Field</vt:lpstr>
      <vt:lpstr>Focus/ Depth of Field</vt:lpstr>
      <vt:lpstr>Focus/ Depth of Field</vt:lpstr>
      <vt:lpstr>Size</vt:lpstr>
      <vt:lpstr>Size</vt:lpstr>
      <vt:lpstr>Size</vt:lpstr>
      <vt:lpstr>Size</vt:lpstr>
      <vt:lpstr>Authentic</vt:lpstr>
      <vt:lpstr>Relevant &amp; Material</vt:lpstr>
      <vt:lpstr>More Probative than Prejudicial</vt:lpstr>
      <vt:lpstr>More Probative than Prejudicial</vt:lpstr>
      <vt:lpstr>More Probative than Prejudicial</vt:lpstr>
      <vt:lpstr>More Probative than Prejudicial</vt:lpstr>
      <vt:lpstr>More Probative than Prejudicial</vt:lpstr>
      <vt:lpstr>More Probative than Prejudicial</vt:lpstr>
      <vt:lpstr>More Probative than Prejudicial</vt:lpstr>
    </vt:vector>
  </TitlesOfParts>
  <Company>GWU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</dc:title>
  <dc:creator>faculty</dc:creator>
  <cp:lastModifiedBy>faculty</cp:lastModifiedBy>
  <cp:revision>3</cp:revision>
  <dcterms:created xsi:type="dcterms:W3CDTF">2010-01-21T23:11:08Z</dcterms:created>
  <dcterms:modified xsi:type="dcterms:W3CDTF">2010-09-23T19:33:54Z</dcterms:modified>
</cp:coreProperties>
</file>